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9"/>
  </p:notesMasterIdLst>
  <p:sldIdLst>
    <p:sldId id="256" r:id="rId3"/>
    <p:sldId id="258" r:id="rId4"/>
    <p:sldId id="260" r:id="rId5"/>
    <p:sldId id="261" r:id="rId6"/>
    <p:sldId id="262" r:id="rId7"/>
    <p:sldId id="264" r:id="rId8"/>
    <p:sldId id="265" r:id="rId9"/>
    <p:sldId id="266" r:id="rId10"/>
    <p:sldId id="267" r:id="rId11"/>
    <p:sldId id="268" r:id="rId12"/>
    <p:sldId id="269" r:id="rId13"/>
    <p:sldId id="272" r:id="rId14"/>
    <p:sldId id="273" r:id="rId15"/>
    <p:sldId id="274" r:id="rId16"/>
    <p:sldId id="275" r:id="rId17"/>
    <p:sldId id="26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4518E-31FC-4D29-992D-CB3BD2B21A70}" v="6" dt="2025-05-06T02:40:41.4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115" d="100"/>
          <a:sy n="115" d="100"/>
        </p:scale>
        <p:origin x="1530"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EFCA3E-F50C-4486-AC94-42223638740B}" type="datetimeFigureOut">
              <a:rPr lang="en-US" smtClean="0"/>
              <a:pPr/>
              <a:t>5/5/2025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69309F0-2EE6-4F27-AF71-A2CFE74BD601}" type="slidenum">
              <a:rPr lang="en-US" smtClean="0"/>
              <a:pPr/>
              <a:t>‹#›</a:t>
            </a:fld>
            <a:endParaRPr lang="en-US"/>
          </a:p>
        </p:txBody>
      </p:sp>
    </p:spTree>
    <p:extLst>
      <p:ext uri="{BB962C8B-B14F-4D97-AF65-F5344CB8AC3E}">
        <p14:creationId xmlns:p14="http://schemas.microsoft.com/office/powerpoint/2010/main" val="117472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309F0-2EE6-4F27-AF71-A2CFE74BD601}" type="slidenum">
              <a:rPr lang="en-US" smtClean="0"/>
              <a:pPr/>
              <a:t>1</a:t>
            </a:fld>
            <a:endParaRPr lang="en-US"/>
          </a:p>
        </p:txBody>
      </p:sp>
    </p:spTree>
    <p:extLst>
      <p:ext uri="{BB962C8B-B14F-4D97-AF65-F5344CB8AC3E}">
        <p14:creationId xmlns:p14="http://schemas.microsoft.com/office/powerpoint/2010/main" val="3976574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762000" y="685800"/>
            <a:ext cx="77724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a:t>Click to edit Master title style</a:t>
            </a:r>
          </a:p>
        </p:txBody>
      </p:sp>
      <p:sp>
        <p:nvSpPr>
          <p:cNvPr id="3" name="Subtitle 2"/>
          <p:cNvSpPr>
            <a:spLocks noGrp="1"/>
          </p:cNvSpPr>
          <p:nvPr>
            <p:ph type="subTitle" idx="1"/>
          </p:nvPr>
        </p:nvSpPr>
        <p:spPr>
          <a:xfrm>
            <a:off x="3886200" y="3200400"/>
            <a:ext cx="5257800" cy="990600"/>
          </a:xfrm>
        </p:spPr>
        <p:txBody>
          <a:bodyPr anchor="ctr" anchorCtr="0"/>
          <a:lstStyle>
            <a:lvl1pPr marL="0" indent="0" algn="ctr">
              <a:buNone/>
              <a:defRPr b="0">
                <a:solidFill>
                  <a:schemeClr val="bg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03BF79-F614-4249-B196-BC2C63D6DCD8}"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3BF79-F614-4249-B196-BC2C63D6DCD8}"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3BF79-F614-4249-B196-BC2C63D6DCD8}"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03BF79-F614-4249-B196-BC2C63D6DCD8}"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3BF79-F614-4249-B196-BC2C63D6DCD8}"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srcRect/>
          <a:stretch>
            <a:fillRect/>
          </a:stretch>
        </p:blipFill>
        <p:spPr bwMode="auto">
          <a:xfrm>
            <a:off x="-9525" y="-6350"/>
            <a:ext cx="9163050" cy="6870700"/>
          </a:xfrm>
          <a:prstGeom prst="rect">
            <a:avLst/>
          </a:prstGeom>
          <a:noFill/>
          <a:ln w="9525">
            <a:noFill/>
            <a:miter lim="800000"/>
            <a:headEnd/>
            <a:tailEnd/>
          </a:ln>
          <a:effectLst/>
        </p:spPr>
      </p:pic>
      <p:sp>
        <p:nvSpPr>
          <p:cNvPr id="2" name="Vertical Title 1"/>
          <p:cNvSpPr>
            <a:spLocks noGrp="1"/>
          </p:cNvSpPr>
          <p:nvPr>
            <p:ph type="title" orient="vert"/>
          </p:nvPr>
        </p:nvSpPr>
        <p:spPr>
          <a:xfrm>
            <a:off x="7315200" y="274638"/>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7010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03BF79-F614-4249-B196-BC2C63D6DCD8}"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9" name="Rectangle 8"/>
          <p:cNvSpPr/>
          <p:nvPr/>
        </p:nvSpPr>
        <p:spPr>
          <a:xfrm>
            <a:off x="15876" y="635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srcRect/>
          <a:stretch>
            <a:fillRect/>
          </a:stretch>
        </p:blipFill>
        <p:spPr bwMode="auto">
          <a:xfrm>
            <a:off x="-228600" y="-6350"/>
            <a:ext cx="9388476" cy="6870700"/>
          </a:xfrm>
          <a:prstGeom prst="rect">
            <a:avLst/>
          </a:prstGeom>
          <a:noFill/>
          <a:ln w="9525">
            <a:noFill/>
            <a:miter lim="800000"/>
            <a:headEnd/>
            <a:tailEnd/>
          </a:ln>
          <a:effectLst/>
        </p:spPr>
      </p:pic>
      <p:sp>
        <p:nvSpPr>
          <p:cNvPr id="2" name="Title 1"/>
          <p:cNvSpPr>
            <a:spLocks noGrp="1"/>
          </p:cNvSpPr>
          <p:nvPr>
            <p:ph type="title"/>
          </p:nvPr>
        </p:nvSpPr>
        <p:spPr>
          <a:xfrm>
            <a:off x="1066800" y="228600"/>
            <a:ext cx="76200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3BF79-F614-4249-B196-BC2C63D6DCD8}"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srcRect l="2472"/>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1066800" y="228600"/>
            <a:ext cx="7620000"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3BF79-F614-4249-B196-BC2C63D6DCD8}"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3BF79-F614-4249-B196-BC2C63D6DCD8}"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PP_SGLOB_TLE_Western_Hemishpere.png"/>
          <p:cNvPicPr>
            <a:picLocks noChangeAspect="1"/>
          </p:cNvPicPr>
          <p:nvPr userDrawn="1"/>
        </p:nvPicPr>
        <p:blipFill>
          <a:blip r:embed="rId2"/>
          <a:stretch>
            <a:fillRect/>
          </a:stretch>
        </p:blipFill>
        <p:spPr>
          <a:xfrm>
            <a:off x="0" y="0"/>
            <a:ext cx="9143999" cy="6858000"/>
          </a:xfrm>
          <a:prstGeom prst="rect">
            <a:avLst/>
          </a:prstGeom>
          <a:noFill/>
          <a:ln>
            <a:noFill/>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3BF79-F614-4249-B196-BC2C63D6DCD8}"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3BF79-F614-4249-B196-BC2C63D6DCD8}"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3BF79-F614-4249-B196-BC2C63D6DCD8}"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3BF79-F614-4249-B196-BC2C63D6DCD8}"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3BF79-F614-4249-B196-BC2C63D6DCD8}"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crosoft_2007__TXT_02.png"/>
          <p:cNvPicPr>
            <a:picLocks noChangeAspect="1"/>
          </p:cNvPicPr>
          <p:nvPr/>
        </p:nvPicPr>
        <p:blipFill>
          <a:blip r:embed="rId16"/>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3BF79-F614-4249-B196-BC2C63D6DCD8}" type="datetimeFigureOut">
              <a:rPr lang="en-US" smtClean="0"/>
              <a:pPr/>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953FE-008D-4B84-AA16-12880D631E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7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ctr" defTabSz="914400" rtl="0" eaLnBrk="1" latinLnBrk="0" hangingPunct="1">
        <a:spcBef>
          <a:spcPct val="0"/>
        </a:spcBef>
        <a:buNone/>
        <a:defRPr lang="en-US" sz="4400" b="1" kern="1200" smtClean="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bls.gov/ooh/healthcare/optometrists.htm#tab-5"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bls.gov/ooh/healthcare/opticians-dispensing.htm#tab-5"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 Overview of the Field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Why Be Certified?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Job mobility.</a:t>
            </a:r>
            <a:r>
              <a:rPr lang="en-US" dirty="0"/>
              <a:t> ABO and NCLE certification is a national standard, not a state license and is recognized in every state and many foreign countries. In non-licensing states, certification is especially important; it is your only credential – your professional distinction. It's also interesting to note that:</a:t>
            </a:r>
          </a:p>
          <a:p>
            <a:r>
              <a:rPr lang="en-US" dirty="0"/>
              <a:t>90% of state licensing boards use the ABO and NCLE exams as the basis for state licensing</a:t>
            </a:r>
          </a:p>
          <a:p>
            <a:r>
              <a:rPr lang="en-US" dirty="0"/>
              <a:t>23% of licensing states require current ABO/NCLE certification for move-ins who apply for licensing</a:t>
            </a:r>
          </a:p>
          <a:p>
            <a:pPr marL="0" indent="0">
              <a:buNone/>
            </a:pPr>
            <a:endParaRPr lang="en-US" dirty="0"/>
          </a:p>
        </p:txBody>
      </p:sp>
    </p:spTree>
    <p:extLst>
      <p:ext uri="{BB962C8B-B14F-4D97-AF65-F5344CB8AC3E}">
        <p14:creationId xmlns:p14="http://schemas.microsoft.com/office/powerpoint/2010/main" val="72791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Why Be Certified?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Potential role of certification in future health care systems.</a:t>
            </a:r>
            <a:r>
              <a:rPr lang="en-US" dirty="0"/>
              <a:t> No one ever knows for sure what the future will bring, but the experts are betting that managed care is the future of health care. Credentials, such as ABO and NCLE certification, will play a key role in determining who will be accepted by managed care as a provider of services. Without certification, </a:t>
            </a:r>
            <a:r>
              <a:rPr lang="en-US" b="1" i="1" dirty="0"/>
              <a:t>you could be locked out of the health care system</a:t>
            </a:r>
            <a:r>
              <a:rPr lang="en-US" dirty="0"/>
              <a:t>!</a:t>
            </a:r>
            <a:br>
              <a:rPr lang="en-US" dirty="0"/>
            </a:br>
            <a:endParaRPr lang="en-US" dirty="0"/>
          </a:p>
        </p:txBody>
      </p:sp>
    </p:spTree>
    <p:extLst>
      <p:ext uri="{BB962C8B-B14F-4D97-AF65-F5344CB8AC3E}">
        <p14:creationId xmlns:p14="http://schemas.microsoft.com/office/powerpoint/2010/main" val="363564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ABO-NCLE Advanced Certification</a:t>
            </a:r>
            <a:endParaRPr lang="en-US" dirty="0"/>
          </a:p>
        </p:txBody>
      </p:sp>
      <p:sp>
        <p:nvSpPr>
          <p:cNvPr id="3" name="Content Placeholder 2"/>
          <p:cNvSpPr>
            <a:spLocks noGrp="1"/>
          </p:cNvSpPr>
          <p:nvPr>
            <p:ph idx="1"/>
          </p:nvPr>
        </p:nvSpPr>
        <p:spPr/>
        <p:txBody>
          <a:bodyPr>
            <a:normAutofit/>
          </a:bodyPr>
          <a:lstStyle/>
          <a:p>
            <a:r>
              <a:rPr lang="en-US" dirty="0"/>
              <a:t>The </a:t>
            </a:r>
            <a:r>
              <a:rPr lang="en-US" b="1" dirty="0"/>
              <a:t>Advanced Certification </a:t>
            </a:r>
            <a:r>
              <a:rPr lang="en-US" dirty="0"/>
              <a:t>designations, ABOC-AC and NCLE-AC, are earned only after a practitioner has attained several years experience, completes a prescribed curriculum of advanced education, and achieves a passing score on the rigorous examinations.</a:t>
            </a:r>
          </a:p>
        </p:txBody>
      </p:sp>
    </p:spTree>
    <p:extLst>
      <p:ext uri="{BB962C8B-B14F-4D97-AF65-F5344CB8AC3E}">
        <p14:creationId xmlns:p14="http://schemas.microsoft.com/office/powerpoint/2010/main" val="187735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ABO-NCLE Advanced Certification</a:t>
            </a:r>
            <a:endParaRPr lang="en-US" dirty="0"/>
          </a:p>
        </p:txBody>
      </p:sp>
      <p:sp>
        <p:nvSpPr>
          <p:cNvPr id="3" name="Content Placeholder 2"/>
          <p:cNvSpPr>
            <a:spLocks noGrp="1"/>
          </p:cNvSpPr>
          <p:nvPr>
            <p:ph idx="1"/>
          </p:nvPr>
        </p:nvSpPr>
        <p:spPr/>
        <p:txBody>
          <a:bodyPr>
            <a:normAutofit fontScale="92500"/>
          </a:bodyPr>
          <a:lstStyle/>
          <a:p>
            <a:r>
              <a:rPr lang="en-US" dirty="0"/>
              <a:t>Professionals with advanced certification credential are equipped to work in a variety of practice settings, such as: independent opticians, ophthalmology practices, university hospitals, commercial offices, HMO/managed care offices, optometric offices, large clinics, optical product manufacturers. In short, Advanced Certification equips you in all settings which provide eyeglasses and contact lens services to clients.</a:t>
            </a:r>
          </a:p>
        </p:txBody>
      </p:sp>
    </p:spTree>
    <p:extLst>
      <p:ext uri="{BB962C8B-B14F-4D97-AF65-F5344CB8AC3E}">
        <p14:creationId xmlns:p14="http://schemas.microsoft.com/office/powerpoint/2010/main" val="257720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ABO-NCLE Advanced Certification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Analyze and Interpret Prescription (49)</a:t>
            </a:r>
          </a:p>
          <a:p>
            <a:r>
              <a:rPr lang="en-US" b="1" dirty="0"/>
              <a:t>Design, Sell, Fit and Dispense Spectacles and other Ophthalmic Devices (54)</a:t>
            </a:r>
          </a:p>
          <a:p>
            <a:r>
              <a:rPr lang="en-US" b="1" dirty="0"/>
              <a:t>Use Ophthalmic Equipment (25)</a:t>
            </a:r>
          </a:p>
          <a:p>
            <a:r>
              <a:rPr lang="en-US" b="1" dirty="0"/>
              <a:t>Business Management (22) – Professional Relations</a:t>
            </a:r>
          </a:p>
          <a:p>
            <a:r>
              <a:rPr lang="en-US" b="1" dirty="0"/>
              <a:t>Human Resources</a:t>
            </a:r>
          </a:p>
          <a:p>
            <a:r>
              <a:rPr lang="en-US" b="1" dirty="0"/>
              <a:t>Customer Relations</a:t>
            </a:r>
          </a:p>
          <a:p>
            <a:r>
              <a:rPr lang="en-US" b="1" dirty="0"/>
              <a:t>Sales/Marketing</a:t>
            </a:r>
          </a:p>
          <a:p>
            <a:r>
              <a:rPr lang="en-US" b="1" dirty="0"/>
              <a:t>Business</a:t>
            </a:r>
          </a:p>
          <a:p>
            <a:r>
              <a:rPr lang="en-US" b="1" dirty="0"/>
              <a:t>Physical Management</a:t>
            </a:r>
          </a:p>
          <a:p>
            <a:r>
              <a:rPr lang="en-US" b="1" dirty="0"/>
              <a:t>Professional Development</a:t>
            </a:r>
          </a:p>
        </p:txBody>
      </p:sp>
    </p:spTree>
    <p:extLst>
      <p:ext uri="{BB962C8B-B14F-4D97-AF65-F5344CB8AC3E}">
        <p14:creationId xmlns:p14="http://schemas.microsoft.com/office/powerpoint/2010/main" val="417338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ABO-NCLE Advanced Certification</a:t>
            </a:r>
            <a:endParaRPr lang="en-US" dirty="0"/>
          </a:p>
        </p:txBody>
      </p:sp>
      <p:sp>
        <p:nvSpPr>
          <p:cNvPr id="3" name="Content Placeholder 2"/>
          <p:cNvSpPr>
            <a:spLocks noGrp="1"/>
          </p:cNvSpPr>
          <p:nvPr>
            <p:ph idx="1"/>
          </p:nvPr>
        </p:nvSpPr>
        <p:spPr/>
        <p:txBody>
          <a:bodyPr>
            <a:normAutofit/>
          </a:bodyPr>
          <a:lstStyle/>
          <a:p>
            <a:pPr marL="0" indent="0">
              <a:buNone/>
            </a:pPr>
            <a:r>
              <a:rPr lang="en-US" b="1"/>
              <a:t>Launch!</a:t>
            </a:r>
            <a:endParaRPr lang="en-US" b="1" dirty="0"/>
          </a:p>
          <a:p>
            <a:pPr marL="0" indent="0">
              <a:buNone/>
            </a:pPr>
            <a:endParaRPr lang="en-US" b="1" dirty="0"/>
          </a:p>
          <a:p>
            <a:pPr marL="0" indent="0" algn="ctr">
              <a:buNone/>
            </a:pPr>
            <a:r>
              <a:rPr lang="en-US" sz="4000" b="1" dirty="0"/>
              <a:t>http://www.abo-ncle.org</a:t>
            </a:r>
          </a:p>
          <a:p>
            <a:pPr marL="0" indent="0">
              <a:buNone/>
            </a:pPr>
            <a:endParaRPr lang="en-US"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873437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00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ThE</a:t>
            </a:r>
            <a:r>
              <a:rPr lang="en-US" dirty="0"/>
              <a:t> Three o’s</a:t>
            </a:r>
          </a:p>
        </p:txBody>
      </p:sp>
      <p:sp>
        <p:nvSpPr>
          <p:cNvPr id="3" name="Text Placeholder 2"/>
          <p:cNvSpPr>
            <a:spLocks noGrp="1"/>
          </p:cNvSpPr>
          <p:nvPr>
            <p:ph type="body" idx="1"/>
          </p:nvPr>
        </p:nvSpPr>
        <p:spPr/>
        <p:txBody>
          <a:bodyPr/>
          <a:lstStyle/>
          <a:p>
            <a:r>
              <a:rPr lang="en-US" dirty="0">
                <a:solidFill>
                  <a:srgbClr val="FF6C2C"/>
                </a:solidFill>
              </a:rPr>
              <a:t>Ophthalmologists</a:t>
            </a:r>
          </a:p>
          <a:p>
            <a:r>
              <a:rPr lang="en-US" dirty="0">
                <a:solidFill>
                  <a:srgbClr val="FF6C2C"/>
                </a:solidFill>
              </a:rPr>
              <a:t>Optometrists</a:t>
            </a:r>
          </a:p>
          <a:p>
            <a:r>
              <a:rPr lang="en-US" dirty="0">
                <a:solidFill>
                  <a:srgbClr val="FF6C2C"/>
                </a:solidFill>
              </a:rPr>
              <a:t>Opticians</a:t>
            </a:r>
          </a:p>
        </p:txBody>
      </p:sp>
    </p:spTree>
    <p:extLst>
      <p:ext uri="{BB962C8B-B14F-4D97-AF65-F5344CB8AC3E}">
        <p14:creationId xmlns:p14="http://schemas.microsoft.com/office/powerpoint/2010/main" val="100848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Ophthalmologists - MD</a:t>
            </a:r>
          </a:p>
        </p:txBody>
      </p:sp>
      <p:sp>
        <p:nvSpPr>
          <p:cNvPr id="3" name="Content Placeholder 2"/>
          <p:cNvSpPr>
            <a:spLocks noGrp="1"/>
          </p:cNvSpPr>
          <p:nvPr>
            <p:ph idx="1"/>
          </p:nvPr>
        </p:nvSpPr>
        <p:spPr/>
        <p:txBody>
          <a:bodyPr>
            <a:normAutofit fontScale="92500" lnSpcReduction="20000"/>
          </a:bodyPr>
          <a:lstStyle/>
          <a:p>
            <a:endParaRPr lang="en-US" dirty="0"/>
          </a:p>
          <a:p>
            <a:r>
              <a:rPr lang="en-US" dirty="0"/>
              <a:t>Twelve (12) years or more of schooling.</a:t>
            </a:r>
          </a:p>
          <a:p>
            <a:pPr lvl="1"/>
            <a:r>
              <a:rPr lang="en-US" dirty="0"/>
              <a:t>Bachelor’s Degree – 4 years</a:t>
            </a:r>
          </a:p>
          <a:p>
            <a:pPr lvl="1"/>
            <a:r>
              <a:rPr lang="en-US" dirty="0"/>
              <a:t>Medical School – 4 more years</a:t>
            </a:r>
          </a:p>
          <a:p>
            <a:pPr lvl="1"/>
            <a:r>
              <a:rPr lang="en-US" dirty="0"/>
              <a:t>Internship - 1 year</a:t>
            </a:r>
          </a:p>
          <a:p>
            <a:pPr lvl="1"/>
            <a:r>
              <a:rPr lang="en-US" dirty="0"/>
              <a:t>Residency program for 3 – 4 years</a:t>
            </a:r>
          </a:p>
          <a:p>
            <a:endParaRPr lang="en-US" dirty="0"/>
          </a:p>
          <a:p>
            <a:pPr marL="457200" lvl="1" indent="0">
              <a:buNone/>
            </a:pPr>
            <a:r>
              <a:rPr lang="en-US" dirty="0"/>
              <a:t>As of 2025 the average annual salary for Ophthalmologists, is  $286,030 according to ZipRecruiter.</a:t>
            </a:r>
          </a:p>
        </p:txBody>
      </p:sp>
    </p:spTree>
    <p:extLst>
      <p:ext uri="{BB962C8B-B14F-4D97-AF65-F5344CB8AC3E}">
        <p14:creationId xmlns:p14="http://schemas.microsoft.com/office/powerpoint/2010/main" val="207506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Optometrists</a:t>
            </a:r>
          </a:p>
        </p:txBody>
      </p:sp>
      <p:sp>
        <p:nvSpPr>
          <p:cNvPr id="3" name="Content Placeholder 2"/>
          <p:cNvSpPr>
            <a:spLocks noGrp="1"/>
          </p:cNvSpPr>
          <p:nvPr>
            <p:ph idx="1"/>
          </p:nvPr>
        </p:nvSpPr>
        <p:spPr/>
        <p:txBody>
          <a:bodyPr>
            <a:normAutofit/>
          </a:bodyPr>
          <a:lstStyle/>
          <a:p>
            <a:endParaRPr lang="en-US" dirty="0"/>
          </a:p>
          <a:p>
            <a:r>
              <a:rPr lang="en-US" dirty="0"/>
              <a:t>Twelve (12) years or more of schooling.</a:t>
            </a:r>
          </a:p>
          <a:p>
            <a:pPr lvl="1"/>
            <a:r>
              <a:rPr lang="en-US" dirty="0"/>
              <a:t>Bachelor’s Degree – 4 years</a:t>
            </a:r>
          </a:p>
          <a:p>
            <a:pPr lvl="1"/>
            <a:r>
              <a:rPr lang="en-US" dirty="0"/>
              <a:t>Doctor of Optometry Program– 4 more years</a:t>
            </a:r>
          </a:p>
          <a:p>
            <a:pPr lvl="1"/>
            <a:r>
              <a:rPr lang="en-US" dirty="0"/>
              <a:t>Residency program for 1 year</a:t>
            </a:r>
          </a:p>
          <a:p>
            <a:pPr lvl="1"/>
            <a:r>
              <a:rPr lang="en-US" dirty="0"/>
              <a:t> As of May 2024 the median annual wage of optometrists was $</a:t>
            </a:r>
            <a:r>
              <a:rPr lang="en-US" b="0" i="0" dirty="0">
                <a:solidFill>
                  <a:srgbClr val="333333"/>
                </a:solidFill>
                <a:effectLst/>
                <a:latin typeface="Tahoma" panose="020B0604030504040204" pitchFamily="34" charset="0"/>
              </a:rPr>
              <a:t>134,830</a:t>
            </a:r>
          </a:p>
          <a:p>
            <a:pPr lvl="1"/>
            <a:endParaRPr lang="en-US" sz="1200" dirty="0"/>
          </a:p>
          <a:p>
            <a:pPr marL="457200" lvl="1" indent="0">
              <a:buNone/>
            </a:pPr>
            <a:r>
              <a:rPr lang="en-US" sz="1200" dirty="0">
                <a:hlinkClick r:id="rId2"/>
              </a:rPr>
              <a:t>http://www.bls.gov/ooh/healthcare/optometrists.htm#tab-5</a:t>
            </a:r>
            <a:endParaRPr lang="en-US" sz="1200" dirty="0"/>
          </a:p>
        </p:txBody>
      </p:sp>
    </p:spTree>
    <p:extLst>
      <p:ext uri="{BB962C8B-B14F-4D97-AF65-F5344CB8AC3E}">
        <p14:creationId xmlns:p14="http://schemas.microsoft.com/office/powerpoint/2010/main" val="43497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Optician</a:t>
            </a:r>
          </a:p>
        </p:txBody>
      </p:sp>
      <p:sp>
        <p:nvSpPr>
          <p:cNvPr id="3" name="Content Placeholder 2"/>
          <p:cNvSpPr>
            <a:spLocks noGrp="1"/>
          </p:cNvSpPr>
          <p:nvPr>
            <p:ph idx="1"/>
          </p:nvPr>
        </p:nvSpPr>
        <p:spPr/>
        <p:txBody>
          <a:bodyPr>
            <a:normAutofit fontScale="92500" lnSpcReduction="10000"/>
          </a:bodyPr>
          <a:lstStyle/>
          <a:p>
            <a:r>
              <a:rPr lang="en-US" dirty="0"/>
              <a:t>High School or Equivalent for American Board of Opticianry Certification (ABOC) and/or National Contact Lens Certification(NCLEC)</a:t>
            </a:r>
          </a:p>
          <a:p>
            <a:r>
              <a:rPr lang="en-US" dirty="0"/>
              <a:t>Successfully pass National Opticianry Competency Exam and/or Contact Lens Registry Exam</a:t>
            </a:r>
          </a:p>
          <a:p>
            <a:r>
              <a:rPr lang="en-US" dirty="0"/>
              <a:t>As of May 2024 the median annual wage of opticians was $46,560.</a:t>
            </a:r>
          </a:p>
          <a:p>
            <a:endParaRPr lang="en-US" sz="1200" dirty="0"/>
          </a:p>
          <a:p>
            <a:pPr marL="457200" lvl="1" indent="0">
              <a:buNone/>
            </a:pPr>
            <a:r>
              <a:rPr lang="en-US" sz="1200" dirty="0">
                <a:hlinkClick r:id="rId2"/>
              </a:rPr>
              <a:t>http://www.bls.gov/ooh/healthcare/opticians-dispensing.htm#tab-5</a:t>
            </a:r>
            <a:endParaRPr lang="en-US" sz="1200" dirty="0"/>
          </a:p>
        </p:txBody>
      </p:sp>
    </p:spTree>
    <p:extLst>
      <p:ext uri="{BB962C8B-B14F-4D97-AF65-F5344CB8AC3E}">
        <p14:creationId xmlns:p14="http://schemas.microsoft.com/office/powerpoint/2010/main" val="150084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Why Be Certified?</a:t>
            </a:r>
            <a:endParaRPr lang="en-US" dirty="0"/>
          </a:p>
        </p:txBody>
      </p:sp>
      <p:sp>
        <p:nvSpPr>
          <p:cNvPr id="3" name="Content Placeholder 2"/>
          <p:cNvSpPr>
            <a:spLocks noGrp="1"/>
          </p:cNvSpPr>
          <p:nvPr>
            <p:ph idx="1"/>
          </p:nvPr>
        </p:nvSpPr>
        <p:spPr/>
        <p:txBody>
          <a:bodyPr>
            <a:normAutofit/>
          </a:bodyPr>
          <a:lstStyle/>
          <a:p>
            <a:r>
              <a:rPr lang="en-US" dirty="0"/>
              <a:t>There are several ways that certification will benefit you and your career. Promoting integrity and professionalism should be paramount when providing health care of any kind.  Other benefits include: public recognition; employment opportunities and increased earning power; job mobility.</a:t>
            </a:r>
          </a:p>
        </p:txBody>
      </p:sp>
    </p:spTree>
    <p:extLst>
      <p:ext uri="{BB962C8B-B14F-4D97-AF65-F5344CB8AC3E}">
        <p14:creationId xmlns:p14="http://schemas.microsoft.com/office/powerpoint/2010/main" val="385184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Why Be Certified?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Public recognition.</a:t>
            </a:r>
            <a:r>
              <a:rPr lang="en-US" dirty="0"/>
              <a:t> ABO and NCLE certification demonstrates to the public, your co-workers, and the industry that you are qualified and competent. It proves you take pride in your profession and in maintaining up-to-date skills and knowledge. In particular, it identifies you to the public as a dispenser who will handle their eye wear needs with competence – someone who can be trusted to provide the quality care they want and deserve.</a:t>
            </a:r>
          </a:p>
        </p:txBody>
      </p:sp>
    </p:spTree>
    <p:extLst>
      <p:ext uri="{BB962C8B-B14F-4D97-AF65-F5344CB8AC3E}">
        <p14:creationId xmlns:p14="http://schemas.microsoft.com/office/powerpoint/2010/main" val="285717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Why Be Certified?</a:t>
            </a:r>
            <a:endParaRPr lang="en-US" dirty="0"/>
          </a:p>
        </p:txBody>
      </p:sp>
      <p:sp>
        <p:nvSpPr>
          <p:cNvPr id="3" name="Content Placeholder 2"/>
          <p:cNvSpPr>
            <a:spLocks noGrp="1"/>
          </p:cNvSpPr>
          <p:nvPr>
            <p:ph idx="1"/>
          </p:nvPr>
        </p:nvSpPr>
        <p:spPr/>
        <p:txBody>
          <a:bodyPr>
            <a:normAutofit/>
          </a:bodyPr>
          <a:lstStyle/>
          <a:p>
            <a:r>
              <a:rPr lang="en-US" b="1" dirty="0"/>
              <a:t>Employment opportunities and increased earning power.</a:t>
            </a:r>
            <a:r>
              <a:rPr lang="en-US" dirty="0"/>
              <a:t> Certification is recognized by employers as a standard of competence, and it can offer tangible rewards such as increased earning power and job opportunities. </a:t>
            </a:r>
          </a:p>
        </p:txBody>
      </p:sp>
    </p:spTree>
    <p:extLst>
      <p:ext uri="{BB962C8B-B14F-4D97-AF65-F5344CB8AC3E}">
        <p14:creationId xmlns:p14="http://schemas.microsoft.com/office/powerpoint/2010/main" val="1716349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Why Be Certified?</a:t>
            </a:r>
            <a:endParaRPr lang="en-US" dirty="0"/>
          </a:p>
        </p:txBody>
      </p:sp>
      <p:sp>
        <p:nvSpPr>
          <p:cNvPr id="3" name="Content Placeholder 2"/>
          <p:cNvSpPr>
            <a:spLocks noGrp="1"/>
          </p:cNvSpPr>
          <p:nvPr>
            <p:ph idx="1"/>
          </p:nvPr>
        </p:nvSpPr>
        <p:spPr/>
        <p:txBody>
          <a:bodyPr>
            <a:normAutofit fontScale="85000" lnSpcReduction="20000"/>
          </a:bodyPr>
          <a:lstStyle/>
          <a:p>
            <a:r>
              <a:rPr lang="en-US" dirty="0"/>
              <a:t>According to the responding employers in a recent survey:</a:t>
            </a:r>
          </a:p>
          <a:p>
            <a:r>
              <a:rPr lang="en-US" dirty="0"/>
              <a:t>28% required certification of their employees</a:t>
            </a:r>
          </a:p>
          <a:p>
            <a:r>
              <a:rPr lang="en-US" dirty="0"/>
              <a:t>75% gave preference in hiring to certified applicants</a:t>
            </a:r>
          </a:p>
          <a:p>
            <a:r>
              <a:rPr lang="en-US" dirty="0"/>
              <a:t>75% paid higher beginning salaries to certified personnel</a:t>
            </a:r>
          </a:p>
          <a:p>
            <a:r>
              <a:rPr lang="en-US" dirty="0"/>
              <a:t>40% gave preference for promotions to ABO or NCLE certified employees</a:t>
            </a:r>
          </a:p>
          <a:p>
            <a:r>
              <a:rPr lang="en-US" dirty="0"/>
              <a:t>After 10 years in dispensing, certified employees earn approximately $6,000 more per year than noncertified employees.</a:t>
            </a:r>
          </a:p>
        </p:txBody>
      </p:sp>
    </p:spTree>
    <p:extLst>
      <p:ext uri="{BB962C8B-B14F-4D97-AF65-F5344CB8AC3E}">
        <p14:creationId xmlns:p14="http://schemas.microsoft.com/office/powerpoint/2010/main" val="2322418557"/>
      </p:ext>
    </p:extLst>
  </p:cSld>
  <p:clrMapOvr>
    <a:masterClrMapping/>
  </p:clrMapOvr>
</p:sld>
</file>

<file path=ppt/theme/theme1.xml><?xml version="1.0" encoding="utf-8"?>
<a:theme xmlns:a="http://schemas.openxmlformats.org/drawingml/2006/main" name="Western Hemisphe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D60D30-713E-453E-94E8-1A13EB413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Western hemisphere design template</Template>
  <TotalTime>0</TotalTime>
  <Words>782</Words>
  <Application>Microsoft Office PowerPoint</Application>
  <PresentationFormat>On-screen Show (4:3)</PresentationFormat>
  <Paragraphs>69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Tahoma</vt:lpstr>
      <vt:lpstr>Western Hemisphere</vt:lpstr>
      <vt:lpstr>An Overview of the Field</vt:lpstr>
      <vt:lpstr>ThE Three o’s</vt:lpstr>
      <vt:lpstr>Ophthalmologists - MD</vt:lpstr>
      <vt:lpstr>Optometrists</vt:lpstr>
      <vt:lpstr>Optician</vt:lpstr>
      <vt:lpstr>Why Be Certified?</vt:lpstr>
      <vt:lpstr>Why Be Certified?</vt:lpstr>
      <vt:lpstr>Why Be Certified?</vt:lpstr>
      <vt:lpstr>Why Be Certified?</vt:lpstr>
      <vt:lpstr>Why Be Certified?</vt:lpstr>
      <vt:lpstr>Why Be Certified?</vt:lpstr>
      <vt:lpstr>ABO-NCLE Advanced Certification</vt:lpstr>
      <vt:lpstr>ABO-NCLE Advanced Certification</vt:lpstr>
      <vt:lpstr>ABO-NCLE Advanced Certification</vt:lpstr>
      <vt:lpstr>ABO-NCLE Advanced Certification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Optical Field</dc:title>
  <dc:creator/>
  <cp:keywords>Three O's Opticianry</cp:keywords>
  <cp:lastModifiedBy/>
  <cp:revision>1</cp:revision>
  <dcterms:created xsi:type="dcterms:W3CDTF">2013-11-07T21:21:29Z</dcterms:created>
  <dcterms:modified xsi:type="dcterms:W3CDTF">2025-05-06T02:40:41Z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TC102413949990</vt:lpwstr>
  </property>
</Properties>
</file>